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332" r:id="rId4"/>
    <p:sldId id="257" r:id="rId5"/>
    <p:sldId id="258" r:id="rId6"/>
    <p:sldId id="336" r:id="rId7"/>
    <p:sldId id="333" r:id="rId8"/>
    <p:sldId id="335" r:id="rId9"/>
    <p:sldId id="338" r:id="rId10"/>
    <p:sldId id="339" r:id="rId11"/>
    <p:sldId id="340" r:id="rId12"/>
    <p:sldId id="284" r:id="rId13"/>
    <p:sldId id="285" r:id="rId14"/>
    <p:sldId id="286" r:id="rId15"/>
    <p:sldId id="287" r:id="rId16"/>
    <p:sldId id="288" r:id="rId17"/>
    <p:sldId id="341" r:id="rId18"/>
    <p:sldId id="342" r:id="rId19"/>
    <p:sldId id="281" r:id="rId20"/>
    <p:sldId id="264" r:id="rId21"/>
    <p:sldId id="265" r:id="rId22"/>
    <p:sldId id="343" r:id="rId23"/>
    <p:sldId id="344" r:id="rId24"/>
    <p:sldId id="345" r:id="rId25"/>
    <p:sldId id="266" r:id="rId26"/>
    <p:sldId id="267" r:id="rId27"/>
    <p:sldId id="346" r:id="rId28"/>
    <p:sldId id="268" r:id="rId29"/>
    <p:sldId id="348" r:id="rId30"/>
    <p:sldId id="347" r:id="rId31"/>
    <p:sldId id="269" r:id="rId32"/>
    <p:sldId id="350" r:id="rId33"/>
    <p:sldId id="349" r:id="rId34"/>
    <p:sldId id="322" r:id="rId35"/>
    <p:sldId id="324" r:id="rId36"/>
    <p:sldId id="351" r:id="rId37"/>
    <p:sldId id="323" r:id="rId38"/>
    <p:sldId id="352" r:id="rId39"/>
    <p:sldId id="327" r:id="rId40"/>
    <p:sldId id="353" r:id="rId41"/>
    <p:sldId id="330" r:id="rId42"/>
    <p:sldId id="354" r:id="rId43"/>
    <p:sldId id="355" r:id="rId44"/>
    <p:sldId id="356" r:id="rId45"/>
    <p:sldId id="357" r:id="rId46"/>
    <p:sldId id="331" r:id="rId47"/>
    <p:sldId id="310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55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7155-82A9-D255-2A5A-7949FFE65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17402-5560-F21C-C44F-2F3A7271D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982EE-1B89-162E-994E-FEF062D2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6EA97-56F3-B007-F4FB-235288B0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B8A4A-6614-4013-9A1F-1EFEF719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1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A39B-14EF-BE96-1426-8EDE6CA2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E0DC4-3E1E-EBC7-32BA-8ADF5F587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563-CCBC-F169-0878-3D4FA976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1EA3-9BA2-80D7-0574-71EDFCE4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9E91C-CE34-3DF1-1E2E-D642EC01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23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1CA92-B959-5F89-AB5F-8DB6D124C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42B25-EDD7-3E91-7ADD-6D4150CC2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70E56-66EE-9EE1-BFEE-06DC37EA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0184-2180-3C27-859C-ADF1C772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B17CA-CAD0-4A8D-82EE-EB180ADC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0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0BA5-6C8C-B8E5-FD75-D21027FB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99FB9-5281-C8FE-E09F-2AC634361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78B5-62D3-8495-24A3-75CAE4F5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B2BF7-FD11-F7F7-7BF5-69FFE28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930A-FCAF-BBFF-05CD-6819B355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08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C572-507B-EDCD-64A9-BCFA3804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BCA37-DB63-8E02-A0F4-9AB2430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C4778-9189-E65B-D1AF-5B1D6E2A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3DCD7-9875-1CD5-E0FF-9F29EC2F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6D83-8F04-2DBB-3868-3380B217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17AC-A3E1-B9D5-26BA-ADA3E2F0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4933-D7A1-0EEA-EDC8-6C39A8D24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F4921-A7AC-A20B-F011-D08B1DE6D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F0AC-97CE-07B8-4700-BBBCF064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D6057-AFBC-CC2F-C695-0B246B81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6E65-461E-03AD-A353-0CCFF523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27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4EE4-4087-FCB0-B875-93C5FAFA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C564-1CE9-15FC-75C0-180CA0D75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0C6D0-F577-A086-8424-9E130F84C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5ED23-BC5A-785A-AF73-839A325CE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7CDA9-991A-A81B-6576-52DFE3C3E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4A3E3-7E0F-9AC1-8879-E45577F3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54006F-A5C7-338F-AEAC-0E974BDF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B2FDE-37AA-5BC3-0931-FA9ADC74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11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977E-212F-48DD-6B98-56144580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2745-4E0A-D7A8-DC74-57139ADD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3562B-5B7D-8A47-AF50-039A35CE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52CAE-659C-E332-6B7F-6FF00C3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00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7EC87-080B-7C02-3A64-EC4B8FEC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D86D7-DC3D-8F9B-169B-FCA1AC1D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0D9AE-77D1-73AA-EAEE-22E9B7B9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15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3848-FB02-07EA-9B50-EE2E42D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53AC-9E7E-778B-A933-008E6FE2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E4447-813F-23EA-F53C-34C74745F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EF285-2131-0324-5DA9-2B376829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8CD88-7471-E08B-6620-D55F50AA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003C-C132-44D2-1104-13B3F384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3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122-937B-A323-7D51-24F4DB12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115EA-5099-7390-E6F8-971E41D7B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2B6BD-0FC3-4EB4-4553-8DDE9EE2D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2A897-66DD-15E1-E2B7-8812CD3E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845A-C13F-EF6C-C7A7-2F43B361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981A4-DE06-A432-89D5-D6EF4AA9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AD2B6-9B89-5A38-09A4-B077B003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7209-83B5-384B-9909-9B20EF1AD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C9920-B113-18C3-0618-35871AB6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33D16-69BD-C4AF-50F2-4B8BF41CE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FC83-5864-A31B-E052-7AB3F9C99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85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4469-8930-BE17-71AC-B6E924113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64534"/>
          </a:xfrm>
        </p:spPr>
        <p:txBody>
          <a:bodyPr>
            <a:normAutofit/>
          </a:bodyPr>
          <a:lstStyle/>
          <a:p>
            <a:r>
              <a:rPr lang="fr-FR" sz="6600" dirty="0" err="1"/>
              <a:t>Angular</a:t>
            </a:r>
            <a:r>
              <a:rPr lang="fr-FR" sz="6600" dirty="0"/>
              <a:t> </a:t>
            </a:r>
            <a:r>
              <a:rPr lang="fr-FR" sz="6600" dirty="0" err="1"/>
              <a:t>WebApp</a:t>
            </a:r>
            <a:r>
              <a:rPr lang="fr-FR" sz="6600" dirty="0"/>
              <a:t> Security </a:t>
            </a:r>
            <a:r>
              <a:rPr lang="fr-FR" sz="6600" dirty="0" err="1"/>
              <a:t>with</a:t>
            </a:r>
            <a:r>
              <a:rPr lang="fr-FR" sz="6600" dirty="0"/>
              <a:t> Cookie </a:t>
            </a:r>
            <a:r>
              <a:rPr lang="fr-FR" sz="6600" dirty="0" err="1"/>
              <a:t>SessionId</a:t>
            </a:r>
            <a:endParaRPr lang="fr-FR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8E0F-30E1-CF28-8A52-E214BF82F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41" y="5072450"/>
            <a:ext cx="11738918" cy="1551670"/>
          </a:xfrm>
        </p:spPr>
        <p:txBody>
          <a:bodyPr>
            <a:normAutofit lnSpcReduction="10000"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br>
              <a:rPr lang="fr-FR" dirty="0"/>
            </a:br>
            <a:r>
              <a:rPr lang="fr-FR" dirty="0" err="1"/>
              <a:t>this</a:t>
            </a:r>
            <a:r>
              <a:rPr lang="fr-FR" dirty="0"/>
              <a:t> document:  https://github.com/Arnaud-Nauwynck/Presentations/Web/</a:t>
            </a:r>
          </a:p>
          <a:p>
            <a:r>
              <a:rPr lang="fr-FR" dirty="0" err="1"/>
              <a:t>CookieSessionId-Angular-ReverseEngineering-Jhipster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9B85C-B464-21ED-B193-0003683DB259}"/>
              </a:ext>
            </a:extLst>
          </p:cNvPr>
          <p:cNvSpPr txBox="1"/>
          <p:nvPr/>
        </p:nvSpPr>
        <p:spPr>
          <a:xfrm>
            <a:off x="2168610" y="3726437"/>
            <a:ext cx="80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( Reverse engineering  </a:t>
            </a:r>
            <a:r>
              <a:rPr lang="fr-FR" sz="2800" dirty="0" err="1"/>
              <a:t>Jhipster</a:t>
            </a:r>
            <a:r>
              <a:rPr lang="fr-FR" sz="2800" dirty="0"/>
              <a:t> </a:t>
            </a:r>
            <a:r>
              <a:rPr lang="fr-FR" sz="2800" dirty="0" err="1"/>
              <a:t>Generated</a:t>
            </a:r>
            <a:r>
              <a:rPr lang="fr-FR" sz="2800" dirty="0"/>
              <a:t> Code )</a:t>
            </a:r>
          </a:p>
        </p:txBody>
      </p:sp>
    </p:spTree>
    <p:extLst>
      <p:ext uri="{BB962C8B-B14F-4D97-AF65-F5344CB8AC3E}">
        <p14:creationId xmlns:p14="http://schemas.microsoft.com/office/powerpoint/2010/main" val="80447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75FA-438D-FF38-7B09-2276F4D3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2616"/>
          </a:xfrm>
        </p:spPr>
        <p:txBody>
          <a:bodyPr/>
          <a:lstStyle/>
          <a:p>
            <a:pPr algn="ctr"/>
            <a:r>
              <a:rPr lang="fr-FR" dirty="0"/>
              <a:t>Files </a:t>
            </a:r>
            <a:r>
              <a:rPr lang="fr-FR" dirty="0" err="1"/>
              <a:t>Only</a:t>
            </a:r>
            <a:r>
              <a:rPr lang="fr-FR" dirty="0"/>
              <a:t> in "Http Session"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9A7B5-3D68-2881-EE27-5187E247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07" y="1252712"/>
            <a:ext cx="9068586" cy="48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A7D-EEF3-531F-CFAB-36F34B4B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78756"/>
          </a:xfrm>
        </p:spPr>
        <p:txBody>
          <a:bodyPr/>
          <a:lstStyle/>
          <a:p>
            <a:pPr algn="ctr"/>
            <a:r>
              <a:rPr lang="fr-FR" dirty="0" err="1"/>
              <a:t>Different</a:t>
            </a:r>
            <a:r>
              <a:rPr lang="fr-FR" dirty="0"/>
              <a:t> Files  (</a:t>
            </a:r>
            <a:r>
              <a:rPr lang="fr-FR" dirty="0" err="1"/>
              <a:t>maybe</a:t>
            </a:r>
            <a:r>
              <a:rPr lang="fr-FR" dirty="0"/>
              <a:t> not for </a:t>
            </a:r>
            <a:r>
              <a:rPr lang="fr-FR" dirty="0" err="1"/>
              <a:t>auth</a:t>
            </a:r>
            <a:r>
              <a:rPr lang="fr-FR" dirty="0"/>
              <a:t> mode)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D809A-894E-5999-8875-A27C3583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817" y="974920"/>
            <a:ext cx="7468458" cy="55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9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3849-1D72-7B3F-C606-ED9A6587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8895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Backend: </a:t>
            </a:r>
            <a:br>
              <a:rPr lang="fr-FR" dirty="0"/>
            </a:br>
            <a:r>
              <a:rPr lang="fr-FR" dirty="0" err="1"/>
              <a:t>mvn</a:t>
            </a:r>
            <a:r>
              <a:rPr lang="fr-FR" dirty="0"/>
              <a:t> -</a:t>
            </a:r>
            <a:r>
              <a:rPr lang="fr-FR" dirty="0" err="1"/>
              <a:t>Pdev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F3A8-AEC2-E231-22BA-2DD61DE3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4" y="3120167"/>
            <a:ext cx="10252417" cy="1685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5DA30-83C3-CB82-3994-E6F33477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8" y="5033394"/>
            <a:ext cx="11488975" cy="1568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FC097-94B8-B417-80D9-23FF0BD3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1306743"/>
            <a:ext cx="7296341" cy="15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81D2-D656-C219-1778-779E54E5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4158-3E70-4EA8-570B-B1E396F2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8571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Frontend:</a:t>
            </a:r>
            <a:br>
              <a:rPr lang="fr-FR" dirty="0"/>
            </a:br>
            <a:r>
              <a:rPr lang="fr-FR" dirty="0" err="1"/>
              <a:t>npm</a:t>
            </a:r>
            <a:r>
              <a:rPr lang="fr-FR" dirty="0"/>
              <a:t> run start   (= </a:t>
            </a:r>
            <a:r>
              <a:rPr lang="fr-FR" dirty="0" err="1"/>
              <a:t>ng</a:t>
            </a:r>
            <a:r>
              <a:rPr lang="fr-FR" dirty="0"/>
              <a:t> serve)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CD1AC-B7EB-65DC-3E16-3B4C5936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80" y="1554421"/>
            <a:ext cx="4370449" cy="116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0BA91-E9C5-8E98-5281-C88487E5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80" y="3429000"/>
            <a:ext cx="10355120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0A6A-0B93-EA22-1399-3AAE9432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Home page - not </a:t>
            </a:r>
            <a:r>
              <a:rPr lang="fr-FR" dirty="0" err="1"/>
              <a:t>logged</a:t>
            </a:r>
            <a:r>
              <a:rPr lang="fr-FR" dirty="0"/>
              <a:t>-in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B5D24-38B9-3114-EFFA-0F5D6BE3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85" y="1254141"/>
            <a:ext cx="8490986" cy="5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0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512D-7371-8CBF-4D5A-16AFA7E0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34"/>
            <a:ext cx="10515600" cy="742799"/>
          </a:xfrm>
        </p:spPr>
        <p:txBody>
          <a:bodyPr/>
          <a:lstStyle/>
          <a:p>
            <a:pPr algn="ctr"/>
            <a:r>
              <a:rPr lang="fr-FR" dirty="0"/>
              <a:t>Click </a:t>
            </a:r>
            <a:r>
              <a:rPr lang="fr-FR" dirty="0" err="1"/>
              <a:t>sign</a:t>
            </a:r>
            <a:r>
              <a:rPr lang="fr-FR" dirty="0"/>
              <a:t>-in  =&gt; /login 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A6FA-A1AC-7313-FC07-96F8AA93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44" y="980109"/>
            <a:ext cx="10042006" cy="51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00DE-ABF4-88E2-ABD4-F67112E3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Home Page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F5B5-E165-CC06-2148-C067314F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4" y="817483"/>
            <a:ext cx="10391076" cy="5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4FE91-A92A-A60C-8ACA-2A974661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61D9-4A9B-C30C-4C16-2E4A67D1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60389"/>
          </a:xfrm>
        </p:spPr>
        <p:txBody>
          <a:bodyPr/>
          <a:lstStyle/>
          <a:p>
            <a:pPr algn="ctr"/>
            <a:r>
              <a:rPr lang="fr-FR" dirty="0" err="1"/>
              <a:t>Different</a:t>
            </a:r>
            <a:r>
              <a:rPr lang="fr-FR" dirty="0"/>
              <a:t> Menu for 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 err="1"/>
              <a:t>Sub</a:t>
            </a:r>
            <a:r>
              <a:rPr lang="fr-FR" dirty="0"/>
              <a:t> Menu Item "Sessions"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44C91-195A-2A10-C3F3-5168DD78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18" y="2449070"/>
            <a:ext cx="2631285" cy="3292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BDC30-19AB-C748-793C-E406E6E3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84" y="2447036"/>
            <a:ext cx="2541490" cy="2751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C8BBBC-FB24-D9B7-503D-53390E1266F3}"/>
              </a:ext>
            </a:extLst>
          </p:cNvPr>
          <p:cNvSpPr/>
          <p:nvPr/>
        </p:nvSpPr>
        <p:spPr>
          <a:xfrm>
            <a:off x="7107490" y="3630614"/>
            <a:ext cx="1670777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A101C-1A44-41CD-E6D7-1298AEDC19E3}"/>
              </a:ext>
            </a:extLst>
          </p:cNvPr>
          <p:cNvSpPr/>
          <p:nvPr/>
        </p:nvSpPr>
        <p:spPr>
          <a:xfrm>
            <a:off x="8289619" y="2547257"/>
            <a:ext cx="488648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AA389-1C2F-6E61-0D79-22F77F242420}"/>
              </a:ext>
            </a:extLst>
          </p:cNvPr>
          <p:cNvSpPr txBox="1"/>
          <p:nvPr/>
        </p:nvSpPr>
        <p:spPr>
          <a:xfrm>
            <a:off x="6271054" y="1704428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4A6CE-73BC-1FEF-EECB-6663ED2988E2}"/>
              </a:ext>
            </a:extLst>
          </p:cNvPr>
          <p:cNvSpPr txBox="1"/>
          <p:nvPr/>
        </p:nvSpPr>
        <p:spPr>
          <a:xfrm>
            <a:off x="2760073" y="1704428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CAF97FC6-9628-EB08-6298-45DD754A418B}"/>
              </a:ext>
            </a:extLst>
          </p:cNvPr>
          <p:cNvSpPr/>
          <p:nvPr/>
        </p:nvSpPr>
        <p:spPr>
          <a:xfrm>
            <a:off x="5304138" y="1760435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925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291E-E352-2DDA-5498-1F1EF242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3254"/>
          </a:xfrm>
        </p:spPr>
        <p:txBody>
          <a:bodyPr/>
          <a:lstStyle/>
          <a:p>
            <a:pPr algn="ctr"/>
            <a:r>
              <a:rPr lang="fr-FR" dirty="0"/>
              <a:t>Sessions </a:t>
            </a:r>
            <a:r>
              <a:rPr lang="fr-FR" dirty="0" err="1"/>
              <a:t>View</a:t>
            </a:r>
            <a:r>
              <a:rPr lang="fr-FR" dirty="0"/>
              <a:t> for </a:t>
            </a:r>
            <a:r>
              <a:rPr lang="fr-FR" dirty="0" err="1"/>
              <a:t>Current</a:t>
            </a:r>
            <a:r>
              <a:rPr lang="fr-FR" dirty="0"/>
              <a:t>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4A2F9-56CC-2F5C-D5BA-921DCD01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1624958"/>
            <a:ext cx="11271422" cy="32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1924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Debuging</a:t>
            </a:r>
            <a:r>
              <a:rPr lang="fr-FR" dirty="0"/>
              <a:t> Security </a:t>
            </a:r>
            <a:r>
              <a:rPr lang="fr-FR" dirty="0" err="1"/>
              <a:t>from</a:t>
            </a:r>
            <a:r>
              <a:rPr lang="fr-FR" dirty="0"/>
              <a:t> "Http" </a:t>
            </a:r>
            <a:r>
              <a:rPr lang="fr-FR" dirty="0" err="1"/>
              <a:t>viewpoint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39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506D-BB63-057F-C2AA-FDBD25E6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JWT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34EA4-4BF3-4F2D-6966-629441DACA5F}"/>
              </a:ext>
            </a:extLst>
          </p:cNvPr>
          <p:cNvSpPr txBox="1"/>
          <p:nvPr/>
        </p:nvSpPr>
        <p:spPr>
          <a:xfrm>
            <a:off x="2570205" y="2557848"/>
            <a:ext cx="8015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This document focus on </a:t>
            </a:r>
            <a:r>
              <a:rPr lang="fr-FR" sz="2400" dirty="0" err="1"/>
              <a:t>comparisons</a:t>
            </a:r>
            <a:r>
              <a:rPr lang="fr-FR" sz="2400" dirty="0"/>
              <a:t> </a:t>
            </a:r>
          </a:p>
          <a:p>
            <a:r>
              <a:rPr lang="fr-FR" sz="2400" dirty="0"/>
              <a:t>of the default "</a:t>
            </a:r>
            <a:r>
              <a:rPr lang="fr-FR" sz="2400" b="1" dirty="0"/>
              <a:t>JWT</a:t>
            </a:r>
            <a:r>
              <a:rPr lang="fr-FR" sz="2400" dirty="0"/>
              <a:t>" mode            "</a:t>
            </a:r>
            <a:r>
              <a:rPr lang="fr-FR" sz="2400" b="1" dirty="0"/>
              <a:t>HTTP Session</a:t>
            </a:r>
            <a:r>
              <a:rPr lang="fr-FR" sz="2400" dirty="0"/>
              <a:t>" Mode</a:t>
            </a:r>
          </a:p>
          <a:p>
            <a:endParaRPr lang="fr-FR" sz="2400" dirty="0"/>
          </a:p>
          <a:p>
            <a:r>
              <a:rPr lang="fr-FR" sz="2400" dirty="0"/>
              <a:t>For more </a:t>
            </a:r>
            <a:r>
              <a:rPr lang="fr-FR" sz="2400" dirty="0" err="1"/>
              <a:t>detailed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 =&gt; </a:t>
            </a:r>
            <a:r>
              <a:rPr lang="fr-FR" sz="2400" dirty="0" err="1"/>
              <a:t>please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document  part 1 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EFB39E8C-51B8-8D86-C9EB-54C321165501}"/>
              </a:ext>
            </a:extLst>
          </p:cNvPr>
          <p:cNvSpPr/>
          <p:nvPr/>
        </p:nvSpPr>
        <p:spPr>
          <a:xfrm>
            <a:off x="6042454" y="3033585"/>
            <a:ext cx="568411" cy="24713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69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Chrome Dev Tools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76D18-3D8D-1C09-53ED-6D53CF9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2" y="1170819"/>
            <a:ext cx="10217988" cy="49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69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 Out =&gt; 2 Http calls  (</a:t>
            </a:r>
            <a:r>
              <a:rPr lang="fr-FR" dirty="0" err="1"/>
              <a:t>was</a:t>
            </a:r>
            <a:r>
              <a:rPr lang="fr-FR" dirty="0"/>
              <a:t> 0 for JWT mode)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854E0B-6C13-99C8-21FD-E45F6EE1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86" y="1853912"/>
            <a:ext cx="2229043" cy="27053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E4302E-3469-998C-5D63-6ABA69CF9DC0}"/>
              </a:ext>
            </a:extLst>
          </p:cNvPr>
          <p:cNvSpPr/>
          <p:nvPr/>
        </p:nvSpPr>
        <p:spPr>
          <a:xfrm>
            <a:off x="7372408" y="3379278"/>
            <a:ext cx="1670777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D0A9B-F90A-0144-8745-B4EB692B6F77}"/>
              </a:ext>
            </a:extLst>
          </p:cNvPr>
          <p:cNvSpPr/>
          <p:nvPr/>
        </p:nvSpPr>
        <p:spPr>
          <a:xfrm>
            <a:off x="8625176" y="1947955"/>
            <a:ext cx="488648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91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75AB-E356-F014-78BE-115A421C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513703"/>
          </a:xfrm>
        </p:spPr>
        <p:txBody>
          <a:bodyPr/>
          <a:lstStyle/>
          <a:p>
            <a:pPr algn="ctr"/>
            <a:r>
              <a:rPr lang="fr-FR" dirty="0"/>
              <a:t>2 Http </a:t>
            </a:r>
            <a:r>
              <a:rPr lang="fr-FR" dirty="0" err="1"/>
              <a:t>Requests</a:t>
            </a:r>
            <a:r>
              <a:rPr lang="fr-FR" dirty="0"/>
              <a:t> "/api/</a:t>
            </a:r>
            <a:r>
              <a:rPr lang="fr-FR" dirty="0" err="1"/>
              <a:t>logout</a:t>
            </a:r>
            <a:r>
              <a:rPr lang="fr-FR" dirty="0"/>
              <a:t>",  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refresh</a:t>
            </a:r>
            <a:r>
              <a:rPr lang="fr-FR" dirty="0"/>
              <a:t> "/api/</a:t>
            </a:r>
            <a:r>
              <a:rPr lang="fr-FR" dirty="0" err="1"/>
              <a:t>account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7F5F6-9B3B-DCD4-08F3-D6146100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79" y="1740562"/>
            <a:ext cx="9611842" cy="47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7A47-8E44-3556-F049-1086D4BE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2043"/>
          </a:xfrm>
        </p:spPr>
        <p:txBody>
          <a:bodyPr/>
          <a:lstStyle/>
          <a:p>
            <a:pPr algn="ctr"/>
            <a:r>
              <a:rPr lang="fr-FR" dirty="0"/>
              <a:t>Http POST /api/</a:t>
            </a:r>
            <a:r>
              <a:rPr lang="fr-FR" dirty="0" err="1"/>
              <a:t>logout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BF8C2-4966-6983-BFFE-8D1D0DB5A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4" y="1583059"/>
            <a:ext cx="11837772" cy="43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3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666B-6B2A-0AF1-5FE0-BB3EF802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POST /api/</a:t>
            </a:r>
            <a:r>
              <a:rPr lang="fr-FR" dirty="0" err="1"/>
              <a:t>logout</a:t>
            </a:r>
            <a:r>
              <a:rPr lang="fr-FR" dirty="0"/>
              <a:t> =&gt; </a:t>
            </a:r>
            <a:r>
              <a:rPr lang="fr-FR" dirty="0" err="1"/>
              <a:t>response</a:t>
            </a:r>
            <a:r>
              <a:rPr lang="fr-FR" dirty="0"/>
              <a:t> Headers :</a:t>
            </a:r>
            <a:br>
              <a:rPr lang="fr-FR" dirty="0"/>
            </a:br>
            <a:r>
              <a:rPr lang="fr-FR" dirty="0"/>
              <a:t>2 x Set-Cookie: ...  to </a:t>
            </a:r>
            <a:r>
              <a:rPr lang="fr-FR" dirty="0" err="1"/>
              <a:t>cleanup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5DF3B-885A-F7F8-25B3-43880BF47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420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768E8C-7015-1B36-DEDB-1C3DD8CD2873}"/>
              </a:ext>
            </a:extLst>
          </p:cNvPr>
          <p:cNvSpPr/>
          <p:nvPr/>
        </p:nvSpPr>
        <p:spPr>
          <a:xfrm>
            <a:off x="3089941" y="4809849"/>
            <a:ext cx="833330" cy="188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ED184-1707-FAB1-FA8B-F284A6578796}"/>
              </a:ext>
            </a:extLst>
          </p:cNvPr>
          <p:cNvSpPr/>
          <p:nvPr/>
        </p:nvSpPr>
        <p:spPr>
          <a:xfrm>
            <a:off x="3089941" y="5035377"/>
            <a:ext cx="833330" cy="188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268F6-93DB-0974-685B-C98058D156CD}"/>
              </a:ext>
            </a:extLst>
          </p:cNvPr>
          <p:cNvSpPr/>
          <p:nvPr/>
        </p:nvSpPr>
        <p:spPr>
          <a:xfrm>
            <a:off x="5627195" y="4809849"/>
            <a:ext cx="4319994" cy="188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C34A2-8958-05E4-C46B-1CD372944A68}"/>
              </a:ext>
            </a:extLst>
          </p:cNvPr>
          <p:cNvSpPr/>
          <p:nvPr/>
        </p:nvSpPr>
        <p:spPr>
          <a:xfrm>
            <a:off x="5627195" y="5035377"/>
            <a:ext cx="4319994" cy="188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68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-in =&gt; 3 Http </a:t>
            </a:r>
            <a:r>
              <a:rPr lang="fr-FR" dirty="0" err="1"/>
              <a:t>Requests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33BEB-3071-2664-6A44-312E92B6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4" y="1048215"/>
            <a:ext cx="11526249" cy="51515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DB1C69-3B08-40B3-5C96-793411AD1DF7}"/>
              </a:ext>
            </a:extLst>
          </p:cNvPr>
          <p:cNvSpPr/>
          <p:nvPr/>
        </p:nvSpPr>
        <p:spPr>
          <a:xfrm>
            <a:off x="295049" y="3008869"/>
            <a:ext cx="1255724" cy="716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07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41A6C2-2B4B-6019-60D8-5CEDC816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13" y="1457313"/>
            <a:ext cx="9761769" cy="4795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9" y="0"/>
            <a:ext cx="12025467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[1/3]: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auth</a:t>
            </a:r>
            <a:r>
              <a:rPr lang="fr-FR" dirty="0"/>
              <a:t> Header =&gt; 401 </a:t>
            </a:r>
            <a:r>
              <a:rPr lang="fr-FR" dirty="0" err="1"/>
              <a:t>Unauthorized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377249-D68E-5D2B-6A66-D2B25A021E23}"/>
              </a:ext>
            </a:extLst>
          </p:cNvPr>
          <p:cNvSpPr/>
          <p:nvPr/>
        </p:nvSpPr>
        <p:spPr>
          <a:xfrm>
            <a:off x="1973721" y="1668161"/>
            <a:ext cx="1146359" cy="317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66BC9-5750-0567-E6DA-6BB2EF94B6BD}"/>
              </a:ext>
            </a:extLst>
          </p:cNvPr>
          <p:cNvSpPr/>
          <p:nvPr/>
        </p:nvSpPr>
        <p:spPr>
          <a:xfrm>
            <a:off x="6793700" y="1936438"/>
            <a:ext cx="2084630" cy="664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A4A1D-C9E7-5C80-67D9-EDF1D28D25F5}"/>
              </a:ext>
            </a:extLst>
          </p:cNvPr>
          <p:cNvSpPr txBox="1"/>
          <p:nvPr/>
        </p:nvSpPr>
        <p:spPr>
          <a:xfrm>
            <a:off x="738045" y="6283411"/>
            <a:ext cx="933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MISSING Header "Cookie"= "...; JSESSIONID=..."    or  Header "</a:t>
            </a:r>
            <a:r>
              <a:rPr lang="fr-FR" dirty="0" err="1"/>
              <a:t>Authorization</a:t>
            </a:r>
            <a:r>
              <a:rPr lang="fr-FR" dirty="0"/>
              <a:t>"  =&gt; FAILING </a:t>
            </a:r>
            <a:r>
              <a:rPr lang="fr-FR" dirty="0" err="1"/>
              <a:t>with</a:t>
            </a:r>
            <a:r>
              <a:rPr lang="fr-FR" dirty="0"/>
              <a:t> 401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A5D300-72A8-1353-ED65-9D05D15A73C9}"/>
              </a:ext>
            </a:extLst>
          </p:cNvPr>
          <p:cNvSpPr/>
          <p:nvPr/>
        </p:nvSpPr>
        <p:spPr>
          <a:xfrm>
            <a:off x="668671" y="6283412"/>
            <a:ext cx="465709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91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562C-8B4B-ED89-E6A5-C0903A06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[1/3]  http GET /api/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F3AFE-EE3F-C429-C490-0A90C7288F36}"/>
              </a:ext>
            </a:extLst>
          </p:cNvPr>
          <p:cNvSpPr txBox="1"/>
          <p:nvPr/>
        </p:nvSpPr>
        <p:spPr>
          <a:xfrm>
            <a:off x="3737021" y="3556982"/>
            <a:ext cx="4717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IDEM as in JWT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2ECE8-223B-CA05-F00B-CF9DFD4A3E4C}"/>
              </a:ext>
            </a:extLst>
          </p:cNvPr>
          <p:cNvSpPr txBox="1"/>
          <p:nvPr/>
        </p:nvSpPr>
        <p:spPr>
          <a:xfrm>
            <a:off x="6820929" y="2402182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491F1-ECCA-F125-4F4A-F75F7601CBB7}"/>
              </a:ext>
            </a:extLst>
          </p:cNvPr>
          <p:cNvSpPr txBox="1"/>
          <p:nvPr/>
        </p:nvSpPr>
        <p:spPr>
          <a:xfrm>
            <a:off x="3454186" y="244754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8977E754-B556-9794-3D48-C687230FC352}"/>
              </a:ext>
            </a:extLst>
          </p:cNvPr>
          <p:cNvSpPr/>
          <p:nvPr/>
        </p:nvSpPr>
        <p:spPr>
          <a:xfrm>
            <a:off x="5688227" y="2514197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466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4D030B-D40A-9EFD-30D7-AE5126C8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11205519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[2/3]: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/>
              <a:t>content-Type: x-www-</a:t>
            </a:r>
            <a:r>
              <a:rPr lang="fr-FR" dirty="0" err="1"/>
              <a:t>form</a:t>
            </a:r>
            <a:r>
              <a:rPr lang="fr-FR" dirty="0"/>
              <a:t>-</a:t>
            </a:r>
            <a:r>
              <a:rPr lang="fr-FR" dirty="0" err="1"/>
              <a:t>urlencoded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309EBF-180B-0221-94D6-CBD85999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4" y="1371600"/>
            <a:ext cx="11438611" cy="52582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1BFA8F-96F3-E2F6-0A0D-523CE5DD7282}"/>
              </a:ext>
            </a:extLst>
          </p:cNvPr>
          <p:cNvSpPr/>
          <p:nvPr/>
        </p:nvSpPr>
        <p:spPr>
          <a:xfrm>
            <a:off x="3661260" y="4863362"/>
            <a:ext cx="4716621" cy="29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6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3CBD-431B-A72F-E6D6-D2FB2B01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Payload</a:t>
            </a:r>
            <a:r>
              <a:rPr lang="fr-FR" dirty="0"/>
              <a:t> : </a:t>
            </a:r>
            <a:r>
              <a:rPr lang="fr-FR" dirty="0" err="1"/>
              <a:t>username</a:t>
            </a:r>
            <a:r>
              <a:rPr lang="fr-FR" dirty="0"/>
              <a:t> &amp; </a:t>
            </a:r>
            <a:r>
              <a:rPr lang="fr-FR" dirty="0" err="1"/>
              <a:t>password</a:t>
            </a: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B558B-010C-E831-4AD9-FD3D00D7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48" y="4054608"/>
            <a:ext cx="5086791" cy="1588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9E355-77E3-73DC-6E13-3B37B703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48" y="2559158"/>
            <a:ext cx="5768776" cy="10177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E47D21-936F-EA45-F104-F6A647372DEE}"/>
              </a:ext>
            </a:extLst>
          </p:cNvPr>
          <p:cNvCxnSpPr>
            <a:cxnSpLocks/>
          </p:cNvCxnSpPr>
          <p:nvPr/>
        </p:nvCxnSpPr>
        <p:spPr>
          <a:xfrm flipH="1">
            <a:off x="3669957" y="3152984"/>
            <a:ext cx="747584" cy="14746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600C55-3FEE-A68F-D614-81980B288415}"/>
              </a:ext>
            </a:extLst>
          </p:cNvPr>
          <p:cNvCxnSpPr>
            <a:cxnSpLocks/>
          </p:cNvCxnSpPr>
          <p:nvPr/>
        </p:nvCxnSpPr>
        <p:spPr>
          <a:xfrm flipH="1" flipV="1">
            <a:off x="3669957" y="3515497"/>
            <a:ext cx="605481" cy="8958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7F8093B-0BDC-9293-6FAA-BE2D2410C638}"/>
              </a:ext>
            </a:extLst>
          </p:cNvPr>
          <p:cNvSpPr/>
          <p:nvPr/>
        </p:nvSpPr>
        <p:spPr>
          <a:xfrm>
            <a:off x="4043749" y="2985796"/>
            <a:ext cx="852616" cy="19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B3E4-69BF-850A-7606-402A927EC554}"/>
              </a:ext>
            </a:extLst>
          </p:cNvPr>
          <p:cNvSpPr/>
          <p:nvPr/>
        </p:nvSpPr>
        <p:spPr>
          <a:xfrm>
            <a:off x="3849130" y="4427334"/>
            <a:ext cx="852616" cy="19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39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107BA5-799B-F556-5092-BDBFCF4B6543}"/>
              </a:ext>
            </a:extLst>
          </p:cNvPr>
          <p:cNvSpPr txBox="1"/>
          <p:nvPr/>
        </p:nvSpPr>
        <p:spPr>
          <a:xfrm>
            <a:off x="3876932" y="2136338"/>
            <a:ext cx="61227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# check </a:t>
            </a:r>
            <a:r>
              <a:rPr lang="fr-FR" sz="2400" dirty="0" err="1"/>
              <a:t>already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globally</a:t>
            </a:r>
            <a:endParaRPr lang="fr-FR" sz="2400" dirty="0"/>
          </a:p>
          <a:p>
            <a:r>
              <a:rPr lang="fr-FR" sz="2400" dirty="0" err="1"/>
              <a:t>npm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-g </a:t>
            </a:r>
            <a:r>
              <a:rPr lang="fr-FR" sz="2400" dirty="0" err="1"/>
              <a:t>generator-jhipster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# </a:t>
            </a:r>
            <a:r>
              <a:rPr lang="fr-FR" sz="2400" dirty="0" err="1"/>
              <a:t>create</a:t>
            </a:r>
            <a:r>
              <a:rPr lang="fr-FR" sz="2400" dirty="0"/>
              <a:t> a new </a:t>
            </a:r>
            <a:r>
              <a:rPr lang="fr-FR" sz="2400" dirty="0" err="1"/>
              <a:t>empty</a:t>
            </a:r>
            <a:r>
              <a:rPr lang="fr-FR" sz="2400" dirty="0"/>
              <a:t> </a:t>
            </a:r>
            <a:r>
              <a:rPr lang="fr-FR" sz="2400" dirty="0" err="1"/>
              <a:t>dir</a:t>
            </a:r>
            <a:endParaRPr lang="fr-FR" sz="2400" dirty="0"/>
          </a:p>
          <a:p>
            <a:r>
              <a:rPr lang="fr-FR" sz="2400" dirty="0" err="1"/>
              <a:t>mkdir</a:t>
            </a:r>
            <a:r>
              <a:rPr lang="fr-FR" sz="2400" dirty="0"/>
              <a:t> </a:t>
            </a:r>
            <a:r>
              <a:rPr lang="fr-FR" sz="2400" dirty="0" err="1"/>
              <a:t>demo-sessionAuth</a:t>
            </a:r>
            <a:endParaRPr lang="fr-FR" sz="2400" dirty="0"/>
          </a:p>
          <a:p>
            <a:r>
              <a:rPr lang="fr-FR" sz="2400" dirty="0"/>
              <a:t>cd </a:t>
            </a:r>
            <a:r>
              <a:rPr lang="fr-FR" sz="2400" dirty="0" err="1"/>
              <a:t>demo-sessionAuth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# launch </a:t>
            </a:r>
            <a:r>
              <a:rPr lang="fr-FR" sz="2400" dirty="0" err="1"/>
              <a:t>jhipster</a:t>
            </a:r>
            <a:r>
              <a:rPr lang="fr-FR" sz="2400" dirty="0"/>
              <a:t> </a:t>
            </a:r>
            <a:r>
              <a:rPr lang="fr-FR" sz="2400" dirty="0" err="1"/>
              <a:t>generator</a:t>
            </a:r>
            <a:endParaRPr lang="fr-FR" sz="2400" dirty="0"/>
          </a:p>
          <a:p>
            <a:r>
              <a:rPr lang="fr-FR" sz="2400" b="1" dirty="0" err="1"/>
              <a:t>jhipster</a:t>
            </a:r>
            <a:endParaRPr lang="fr-FR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9BD065-CFA3-7182-1B91-807A3BE9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05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re-</a:t>
            </a:r>
            <a:r>
              <a:rPr lang="fr-FR" dirty="0" err="1"/>
              <a:t>generate</a:t>
            </a:r>
            <a:r>
              <a:rPr lang="fr-FR" dirty="0"/>
              <a:t> ANOTHER </a:t>
            </a:r>
            <a:r>
              <a:rPr lang="fr-FR" dirty="0" err="1"/>
              <a:t>Jhipster</a:t>
            </a:r>
            <a:r>
              <a:rPr lang="fr-FR" dirty="0"/>
              <a:t>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645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59AA-FD0F-20B1-F36B-884B5623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different</a:t>
            </a:r>
            <a:r>
              <a:rPr lang="fr-FR" dirty="0"/>
              <a:t> (but </a:t>
            </a:r>
            <a:r>
              <a:rPr lang="fr-FR" dirty="0" err="1"/>
              <a:t>equivalent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to JWT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72DD3-A797-D844-21A6-EF6817AB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080"/>
          <a:stretch/>
        </p:blipFill>
        <p:spPr>
          <a:xfrm>
            <a:off x="131769" y="3575341"/>
            <a:ext cx="5663550" cy="1754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A9EC7-10AB-E3B1-9A5F-3BDEBFA4520B}"/>
              </a:ext>
            </a:extLst>
          </p:cNvPr>
          <p:cNvSpPr txBox="1"/>
          <p:nvPr/>
        </p:nvSpPr>
        <p:spPr>
          <a:xfrm>
            <a:off x="6833286" y="2447547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6599D-2DEF-DC6B-80C4-B3A7D312B394}"/>
              </a:ext>
            </a:extLst>
          </p:cNvPr>
          <p:cNvSpPr txBox="1"/>
          <p:nvPr/>
        </p:nvSpPr>
        <p:spPr>
          <a:xfrm>
            <a:off x="3454186" y="244754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A9B37FDE-197D-9599-4BC3-1E854A1AB1FB}"/>
              </a:ext>
            </a:extLst>
          </p:cNvPr>
          <p:cNvSpPr/>
          <p:nvPr/>
        </p:nvSpPr>
        <p:spPr>
          <a:xfrm>
            <a:off x="5688227" y="2514197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52C34-A825-B8F0-9992-F843AA86E4AD}"/>
              </a:ext>
            </a:extLst>
          </p:cNvPr>
          <p:cNvSpPr txBox="1"/>
          <p:nvPr/>
        </p:nvSpPr>
        <p:spPr>
          <a:xfrm>
            <a:off x="522698" y="3082604"/>
            <a:ext cx="379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Payload</a:t>
            </a:r>
            <a:r>
              <a:rPr lang="fr-FR" sz="2000" dirty="0"/>
              <a:t> </a:t>
            </a:r>
            <a:r>
              <a:rPr lang="fr-FR" sz="2000" dirty="0" err="1"/>
              <a:t>Request</a:t>
            </a:r>
            <a:r>
              <a:rPr lang="fr-FR" sz="2000" dirty="0"/>
              <a:t> Body </a:t>
            </a:r>
            <a:r>
              <a:rPr lang="fr-FR" sz="2000" dirty="0" err="1"/>
              <a:t>was</a:t>
            </a:r>
            <a:r>
              <a:rPr lang="fr-FR" sz="2000" dirty="0"/>
              <a:t> in 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7C84CC-301C-5E14-B60E-FE285B3E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73" y="4882511"/>
            <a:ext cx="5086791" cy="1588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482073-E9DB-C806-7AFC-C96DABF3226B}"/>
              </a:ext>
            </a:extLst>
          </p:cNvPr>
          <p:cNvSpPr txBox="1"/>
          <p:nvPr/>
        </p:nvSpPr>
        <p:spPr>
          <a:xfrm>
            <a:off x="7045006" y="3028890"/>
            <a:ext cx="38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Payload</a:t>
            </a:r>
            <a:r>
              <a:rPr lang="fr-FR" sz="2000" dirty="0"/>
              <a:t> </a:t>
            </a:r>
            <a:r>
              <a:rPr lang="fr-FR" sz="2000" dirty="0" err="1"/>
              <a:t>Request</a:t>
            </a:r>
            <a:r>
              <a:rPr lang="fr-FR" sz="2000" dirty="0"/>
              <a:t> in "URL-</a:t>
            </a:r>
            <a:r>
              <a:rPr lang="fr-FR" sz="2000" dirty="0" err="1"/>
              <a:t>encoded</a:t>
            </a:r>
            <a:r>
              <a:rPr lang="fr-FR" sz="2000" dirty="0"/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51839-7958-FE50-2F3B-7F5EDD09F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22" y="3640374"/>
            <a:ext cx="5768776" cy="1017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DE28D2-F50D-C399-6028-EC8582400067}"/>
              </a:ext>
            </a:extLst>
          </p:cNvPr>
          <p:cNvSpPr/>
          <p:nvPr/>
        </p:nvSpPr>
        <p:spPr>
          <a:xfrm>
            <a:off x="349649" y="4276416"/>
            <a:ext cx="4716621" cy="29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277D29-4252-4BE8-01F6-D8719A62B613}"/>
              </a:ext>
            </a:extLst>
          </p:cNvPr>
          <p:cNvSpPr/>
          <p:nvPr/>
        </p:nvSpPr>
        <p:spPr>
          <a:xfrm>
            <a:off x="6392295" y="4337221"/>
            <a:ext cx="4961505" cy="287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FE368-3166-9086-6CBC-C4AAA66A0FEA}"/>
              </a:ext>
            </a:extLst>
          </p:cNvPr>
          <p:cNvSpPr/>
          <p:nvPr/>
        </p:nvSpPr>
        <p:spPr>
          <a:xfrm>
            <a:off x="6711512" y="5523471"/>
            <a:ext cx="1406878" cy="917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735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Response</a:t>
            </a:r>
            <a:r>
              <a:rPr lang="fr-FR" dirty="0"/>
              <a:t> Body : EMPTY 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D9039-03EC-FDDC-1B77-DAF00E55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9" y="1906456"/>
            <a:ext cx="9259102" cy="20194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04ADE4-4B53-40DC-35F6-B58B545862C3}"/>
              </a:ext>
            </a:extLst>
          </p:cNvPr>
          <p:cNvSpPr/>
          <p:nvPr/>
        </p:nvSpPr>
        <p:spPr>
          <a:xfrm>
            <a:off x="6983169" y="1895721"/>
            <a:ext cx="991058" cy="405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518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0C73-CD29-FC40-BB5B-28C3BDAA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4185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: </a:t>
            </a:r>
            <a:r>
              <a:rPr lang="fr-FR" dirty="0" err="1"/>
              <a:t>Response</a:t>
            </a:r>
            <a:r>
              <a:rPr lang="fr-FR" dirty="0"/>
              <a:t> Header </a:t>
            </a:r>
            <a:br>
              <a:rPr lang="fr-FR" dirty="0"/>
            </a:br>
            <a:r>
              <a:rPr lang="fr-FR" dirty="0"/>
              <a:t>Set-Cookie: "JSESSIONID=</a:t>
            </a:r>
            <a:r>
              <a:rPr lang="fr-FR" dirty="0" err="1"/>
              <a:t>xxxx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7CCD0-D650-67DB-E720-4BAA4A4E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17" y="1405870"/>
            <a:ext cx="11495766" cy="52201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95BDD7-EBE3-578B-AFE7-30754D57A4E2}"/>
              </a:ext>
            </a:extLst>
          </p:cNvPr>
          <p:cNvSpPr/>
          <p:nvPr/>
        </p:nvSpPr>
        <p:spPr>
          <a:xfrm>
            <a:off x="3624189" y="5322224"/>
            <a:ext cx="7206508" cy="213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89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B993-F2A3-02C2-49ED-82996A2F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179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Difference</a:t>
            </a:r>
            <a:r>
              <a:rPr lang="fr-FR" dirty="0"/>
              <a:t>  </a:t>
            </a:r>
            <a:r>
              <a:rPr lang="fr-FR" dirty="0" err="1"/>
              <a:t>with</a:t>
            </a:r>
            <a:r>
              <a:rPr lang="fr-FR" dirty="0"/>
              <a:t> JWT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50A5C-D2ED-A7B4-F22F-7C44A77BD0FA}"/>
              </a:ext>
            </a:extLst>
          </p:cNvPr>
          <p:cNvSpPr txBox="1"/>
          <p:nvPr/>
        </p:nvSpPr>
        <p:spPr>
          <a:xfrm>
            <a:off x="6573794" y="1699963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A20FC-4BD1-70B3-620D-CC06FC34D36D}"/>
              </a:ext>
            </a:extLst>
          </p:cNvPr>
          <p:cNvSpPr txBox="1"/>
          <p:nvPr/>
        </p:nvSpPr>
        <p:spPr>
          <a:xfrm>
            <a:off x="3213229" y="16999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DC068D17-D671-1354-AA45-F617025F42DF}"/>
              </a:ext>
            </a:extLst>
          </p:cNvPr>
          <p:cNvSpPr/>
          <p:nvPr/>
        </p:nvSpPr>
        <p:spPr>
          <a:xfrm>
            <a:off x="5447270" y="1766613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6F774-3800-8B00-B376-607FDFA9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557"/>
          <a:stretch/>
        </p:blipFill>
        <p:spPr>
          <a:xfrm>
            <a:off x="185511" y="2851086"/>
            <a:ext cx="5669532" cy="1360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FD74D-BBD4-A511-BB6C-B1053C1C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010" r="8206" b="38342"/>
          <a:stretch/>
        </p:blipFill>
        <p:spPr>
          <a:xfrm>
            <a:off x="6474940" y="2908530"/>
            <a:ext cx="5165126" cy="1245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2C31FE-BC93-D3D4-4458-F15F329E2F96}"/>
              </a:ext>
            </a:extLst>
          </p:cNvPr>
          <p:cNvSpPr txBox="1"/>
          <p:nvPr/>
        </p:nvSpPr>
        <p:spPr>
          <a:xfrm>
            <a:off x="1109643" y="4592034"/>
            <a:ext cx="3192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dirty="0" err="1"/>
              <a:t>was</a:t>
            </a:r>
            <a:r>
              <a:rPr lang="fr-FR" sz="2000" dirty="0"/>
              <a:t> in JSON, </a:t>
            </a:r>
          </a:p>
          <a:p>
            <a:r>
              <a:rPr lang="fr-FR" sz="2000" dirty="0" err="1"/>
              <a:t>containing</a:t>
            </a:r>
            <a:r>
              <a:rPr lang="fr-FR" sz="2000" dirty="0"/>
              <a:t> the JWT </a:t>
            </a:r>
            <a:r>
              <a:rPr lang="fr-FR" sz="2000" dirty="0" err="1"/>
              <a:t>Token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A18E3-F76C-0921-2823-A0E016C2A337}"/>
              </a:ext>
            </a:extLst>
          </p:cNvPr>
          <p:cNvSpPr txBox="1"/>
          <p:nvPr/>
        </p:nvSpPr>
        <p:spPr>
          <a:xfrm>
            <a:off x="6404112" y="4540490"/>
            <a:ext cx="48515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dirty="0" err="1"/>
              <a:t>is</a:t>
            </a:r>
            <a:r>
              <a:rPr lang="fr-FR" sz="2000" dirty="0"/>
              <a:t> EMPTY</a:t>
            </a:r>
          </a:p>
          <a:p>
            <a:r>
              <a:rPr lang="fr-FR" sz="2000" dirty="0"/>
              <a:t>the real </a:t>
            </a:r>
            <a:r>
              <a:rPr lang="fr-FR" sz="2000" dirty="0" err="1"/>
              <a:t>response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in "SET-COOKIE" Header </a:t>
            </a:r>
          </a:p>
          <a:p>
            <a:r>
              <a:rPr lang="fr-FR" sz="2000" dirty="0"/>
              <a:t>to set "JSESSIONID=xxx"</a:t>
            </a:r>
          </a:p>
          <a:p>
            <a:endParaRPr lang="fr-FR" sz="2000" dirty="0"/>
          </a:p>
          <a:p>
            <a:r>
              <a:rPr lang="fr-FR" sz="2000" dirty="0"/>
              <a:t>the JSESSIONID </a:t>
            </a:r>
            <a:r>
              <a:rPr lang="fr-FR" sz="2000" dirty="0" err="1"/>
              <a:t>is</a:t>
            </a:r>
            <a:r>
              <a:rPr lang="fr-FR" sz="2000" dirty="0"/>
              <a:t> the secret</a:t>
            </a:r>
          </a:p>
        </p:txBody>
      </p:sp>
    </p:spTree>
    <p:extLst>
      <p:ext uri="{BB962C8B-B14F-4D97-AF65-F5344CB8AC3E}">
        <p14:creationId xmlns:p14="http://schemas.microsoft.com/office/powerpoint/2010/main" val="875637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0077-5551-0018-72C0-FD500186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status</a:t>
            </a:r>
            <a:r>
              <a:rPr lang="fr-FR" dirty="0"/>
              <a:t> code: 200 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560B82-8057-10CC-D8E5-2C3FD086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1128339"/>
            <a:ext cx="11514818" cy="56392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2E8A6C-C820-9479-E463-E70A54206D31}"/>
              </a:ext>
            </a:extLst>
          </p:cNvPr>
          <p:cNvSpPr/>
          <p:nvPr/>
        </p:nvSpPr>
        <p:spPr>
          <a:xfrm>
            <a:off x="6203091" y="1952368"/>
            <a:ext cx="772298" cy="38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62E43-DA43-94E4-7F0B-DE87C71C329E}"/>
              </a:ext>
            </a:extLst>
          </p:cNvPr>
          <p:cNvSpPr/>
          <p:nvPr/>
        </p:nvSpPr>
        <p:spPr>
          <a:xfrm>
            <a:off x="6203091" y="5727603"/>
            <a:ext cx="3608174" cy="222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31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EF45-D522-6475-5146-178809C7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[1/3]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[3/3] (</a:t>
            </a:r>
            <a:r>
              <a:rPr lang="fr-FR" dirty="0" err="1"/>
              <a:t>Authenticated</a:t>
            </a:r>
            <a:r>
              <a:rPr lang="fr-FR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BCD00-F83C-872F-0FCD-9D404F13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9" y="1241900"/>
            <a:ext cx="11282939" cy="55257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CF5BC4-00E4-7A9C-BF45-53B5233F01A6}"/>
              </a:ext>
            </a:extLst>
          </p:cNvPr>
          <p:cNvSpPr/>
          <p:nvPr/>
        </p:nvSpPr>
        <p:spPr>
          <a:xfrm>
            <a:off x="6221627" y="5729661"/>
            <a:ext cx="3627737" cy="220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7570A6-7AA6-5F3F-C8D9-31459656735C}"/>
              </a:ext>
            </a:extLst>
          </p:cNvPr>
          <p:cNvSpPr/>
          <p:nvPr/>
        </p:nvSpPr>
        <p:spPr>
          <a:xfrm>
            <a:off x="3822357" y="4535177"/>
            <a:ext cx="687860" cy="203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4D279-8A1F-2C56-B49A-955FFE1C882E}"/>
              </a:ext>
            </a:extLst>
          </p:cNvPr>
          <p:cNvSpPr/>
          <p:nvPr/>
        </p:nvSpPr>
        <p:spPr>
          <a:xfrm>
            <a:off x="6108358" y="4514578"/>
            <a:ext cx="5513172" cy="1515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4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DB3B-02A0-4F0F-E292-F6B8A8D0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05"/>
            <a:ext cx="10515600" cy="877331"/>
          </a:xfrm>
        </p:spPr>
        <p:txBody>
          <a:bodyPr/>
          <a:lstStyle/>
          <a:p>
            <a:pPr algn="ctr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JWT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E5E8-E819-6D1E-8600-E485A9E19112}"/>
              </a:ext>
            </a:extLst>
          </p:cNvPr>
          <p:cNvSpPr txBox="1"/>
          <p:nvPr/>
        </p:nvSpPr>
        <p:spPr>
          <a:xfrm>
            <a:off x="6573794" y="1699963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9F5BF-63D4-0498-55F2-C75E08853D7C}"/>
              </a:ext>
            </a:extLst>
          </p:cNvPr>
          <p:cNvSpPr txBox="1"/>
          <p:nvPr/>
        </p:nvSpPr>
        <p:spPr>
          <a:xfrm>
            <a:off x="3213229" y="16999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1964DE9D-D2A8-0419-829E-B40A30C755F8}"/>
              </a:ext>
            </a:extLst>
          </p:cNvPr>
          <p:cNvSpPr/>
          <p:nvPr/>
        </p:nvSpPr>
        <p:spPr>
          <a:xfrm>
            <a:off x="5447270" y="1766613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7242A-7650-2A11-38D4-61BEEDB588F4}"/>
              </a:ext>
            </a:extLst>
          </p:cNvPr>
          <p:cNvSpPr txBox="1"/>
          <p:nvPr/>
        </p:nvSpPr>
        <p:spPr>
          <a:xfrm>
            <a:off x="5932490" y="5226908"/>
            <a:ext cx="589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 JSESSIONID  secret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passed</a:t>
            </a:r>
            <a:r>
              <a:rPr lang="fr-FR" sz="2000" dirty="0"/>
              <a:t> via Http Header </a:t>
            </a:r>
          </a:p>
          <a:p>
            <a:r>
              <a:rPr lang="fr-FR" sz="2000" dirty="0"/>
              <a:t>   "</a:t>
            </a:r>
            <a:r>
              <a:rPr lang="fr-FR" sz="2000" b="1" dirty="0"/>
              <a:t>Cookie</a:t>
            </a:r>
            <a:r>
              <a:rPr lang="fr-FR" sz="2000" dirty="0"/>
              <a:t>" : "</a:t>
            </a:r>
            <a:r>
              <a:rPr lang="fr-FR" sz="2000" b="1" dirty="0"/>
              <a:t>key=value; .... ;  JSESSIONID={</a:t>
            </a:r>
            <a:r>
              <a:rPr lang="fr-FR" sz="2000" b="1" dirty="0" err="1"/>
              <a:t>sessionid</a:t>
            </a:r>
            <a:r>
              <a:rPr lang="fr-FR" sz="2000" b="1" dirty="0"/>
              <a:t>}</a:t>
            </a:r>
            <a:r>
              <a:rPr lang="fr-FR" sz="2000" dirty="0"/>
              <a:t>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6387D-2145-0842-66AB-55419BDA3565}"/>
              </a:ext>
            </a:extLst>
          </p:cNvPr>
          <p:cNvSpPr txBox="1"/>
          <p:nvPr/>
        </p:nvSpPr>
        <p:spPr>
          <a:xfrm>
            <a:off x="746771" y="5226907"/>
            <a:ext cx="4421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 JWT secret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passed</a:t>
            </a:r>
            <a:r>
              <a:rPr lang="fr-FR" sz="2000" dirty="0"/>
              <a:t> via Http Header</a:t>
            </a:r>
          </a:p>
          <a:p>
            <a:r>
              <a:rPr lang="fr-FR" sz="2000" dirty="0"/>
              <a:t>   "</a:t>
            </a:r>
            <a:r>
              <a:rPr lang="fr-FR" sz="2000" b="1" dirty="0" err="1"/>
              <a:t>Autorization</a:t>
            </a:r>
            <a:r>
              <a:rPr lang="fr-FR" sz="2000" dirty="0"/>
              <a:t>": "</a:t>
            </a:r>
            <a:r>
              <a:rPr lang="fr-FR" sz="2000" b="1" dirty="0" err="1"/>
              <a:t>Bearer</a:t>
            </a:r>
            <a:r>
              <a:rPr lang="fr-FR" sz="2000" b="1" dirty="0"/>
              <a:t> {</a:t>
            </a:r>
            <a:r>
              <a:rPr lang="fr-FR" sz="2000" b="1" dirty="0" err="1"/>
              <a:t>token</a:t>
            </a:r>
            <a:r>
              <a:rPr lang="fr-FR" sz="2000" b="1" dirty="0"/>
              <a:t>}</a:t>
            </a:r>
            <a:r>
              <a:rPr lang="fr-FR" sz="2000" dirty="0"/>
              <a:t>"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833AF-E25C-230C-2611-042ADC2D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816" y="3429000"/>
            <a:ext cx="4459104" cy="13851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A42344-5C32-BD1D-7BE5-2270898DB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09" y="3475418"/>
            <a:ext cx="4587400" cy="8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1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7C13-63BB-267D-E344-90500FCB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/api/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Body:</a:t>
            </a:r>
            <a:br>
              <a:rPr lang="fr-FR" dirty="0"/>
            </a:br>
            <a:r>
              <a:rPr lang="fr-FR" dirty="0" err="1"/>
              <a:t>Detailed</a:t>
            </a:r>
            <a:r>
              <a:rPr lang="fr-FR" dirty="0"/>
              <a:t> Information on </a:t>
            </a:r>
            <a:r>
              <a:rPr lang="fr-FR" dirty="0" err="1"/>
              <a:t>Account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3D854-63D4-DF14-E625-24BB7371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66" y="1528921"/>
            <a:ext cx="7696867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63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F198-517F-A749-1D6D-5A959097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3" y="0"/>
            <a:ext cx="11868665" cy="840260"/>
          </a:xfrm>
        </p:spPr>
        <p:txBody>
          <a:bodyPr/>
          <a:lstStyle/>
          <a:p>
            <a:pPr algn="ctr"/>
            <a:r>
              <a:rPr lang="fr-FR" dirty="0"/>
              <a:t>NO </a:t>
            </a:r>
            <a:r>
              <a:rPr lang="fr-FR" dirty="0" err="1"/>
              <a:t>Difference</a:t>
            </a:r>
            <a:r>
              <a:rPr lang="fr-FR" dirty="0"/>
              <a:t> for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JWT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54309-70C6-CF5B-B50E-03511DEA270D}"/>
              </a:ext>
            </a:extLst>
          </p:cNvPr>
          <p:cNvSpPr txBox="1"/>
          <p:nvPr/>
        </p:nvSpPr>
        <p:spPr>
          <a:xfrm>
            <a:off x="6573794" y="1699963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472B1-C126-771C-47FC-6510DCA9D138}"/>
              </a:ext>
            </a:extLst>
          </p:cNvPr>
          <p:cNvSpPr txBox="1"/>
          <p:nvPr/>
        </p:nvSpPr>
        <p:spPr>
          <a:xfrm>
            <a:off x="3213229" y="16999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75830AB-4B41-5A7C-25AE-9F063306CC24}"/>
              </a:ext>
            </a:extLst>
          </p:cNvPr>
          <p:cNvSpPr/>
          <p:nvPr/>
        </p:nvSpPr>
        <p:spPr>
          <a:xfrm>
            <a:off x="5447270" y="1766613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54941-3BA2-3B93-5622-6AAA6B6D8D0A}"/>
              </a:ext>
            </a:extLst>
          </p:cNvPr>
          <p:cNvSpPr txBox="1"/>
          <p:nvPr/>
        </p:nvSpPr>
        <p:spPr>
          <a:xfrm>
            <a:off x="3064059" y="3305433"/>
            <a:ext cx="64949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difference</a:t>
            </a:r>
            <a:endParaRPr lang="fr-FR" dirty="0"/>
          </a:p>
          <a:p>
            <a:endParaRPr lang="fr-FR" dirty="0"/>
          </a:p>
          <a:p>
            <a:r>
              <a:rPr lang="fr-FR" dirty="0"/>
              <a:t> in </a:t>
            </a:r>
            <a:r>
              <a:rPr lang="fr-FR" dirty="0" err="1"/>
              <a:t>both</a:t>
            </a:r>
            <a:r>
              <a:rPr lang="fr-FR" dirty="0"/>
              <a:t> cases,  ROLE_*  are </a:t>
            </a:r>
            <a:r>
              <a:rPr lang="fr-FR" dirty="0" err="1"/>
              <a:t>retreived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Http GET "/api/</a:t>
            </a:r>
            <a:r>
              <a:rPr lang="fr-FR" dirty="0" err="1"/>
              <a:t>account</a:t>
            </a:r>
            <a:r>
              <a:rPr lang="fr-FR" dirty="0"/>
              <a:t>"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redundantly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in JWT </a:t>
            </a:r>
            <a:r>
              <a:rPr lang="fr-FR" dirty="0" err="1"/>
              <a:t>Token</a:t>
            </a:r>
            <a:r>
              <a:rPr lang="fr-FR" dirty="0"/>
              <a:t>, but not </a:t>
            </a:r>
            <a:r>
              <a:rPr lang="fr-FR" dirty="0" err="1"/>
              <a:t>used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577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040D-2BED-6611-5CB4-19E5A569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0"/>
            <a:ext cx="11850129" cy="1325563"/>
          </a:xfrm>
        </p:spPr>
        <p:txBody>
          <a:bodyPr/>
          <a:lstStyle/>
          <a:p>
            <a:pPr algn="ctr"/>
            <a:r>
              <a:rPr lang="fr-FR" dirty="0"/>
              <a:t>Backend Code for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framework</a:t>
            </a:r>
            <a:r>
              <a:rPr lang="fr-FR" dirty="0"/>
              <a:t> code,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spring</a:t>
            </a:r>
            <a:r>
              <a:rPr lang="fr-FR" dirty="0"/>
              <a:t> </a:t>
            </a:r>
            <a:r>
              <a:rPr lang="fr-FR" dirty="0" err="1"/>
              <a:t>UserDetailService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7C0AA-57D9-DD0A-D60B-717E2B41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1" y="1932889"/>
            <a:ext cx="11145216" cy="39436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034C3A-C2F7-9470-7AE6-EE3A7063A4EA}"/>
              </a:ext>
            </a:extLst>
          </p:cNvPr>
          <p:cNvSpPr/>
          <p:nvPr/>
        </p:nvSpPr>
        <p:spPr>
          <a:xfrm>
            <a:off x="2990336" y="4059195"/>
            <a:ext cx="3577280" cy="271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86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jhipster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322CD-303F-11DF-1CAE-6A1912B8804F}"/>
              </a:ext>
            </a:extLst>
          </p:cNvPr>
          <p:cNvSpPr txBox="1"/>
          <p:nvPr/>
        </p:nvSpPr>
        <p:spPr>
          <a:xfrm>
            <a:off x="838200" y="5284273"/>
            <a:ext cx="10774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prompted</a:t>
            </a:r>
            <a:r>
              <a:rPr lang="fr-FR" dirty="0"/>
              <a:t> for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  (</a:t>
            </a:r>
            <a:r>
              <a:rPr lang="fr-FR" dirty="0" err="1"/>
              <a:t>inferred</a:t>
            </a:r>
            <a:r>
              <a:rPr lang="fr-FR" dirty="0"/>
              <a:t> for </a:t>
            </a:r>
            <a:r>
              <a:rPr lang="fr-FR" dirty="0" err="1"/>
              <a:t>current</a:t>
            </a:r>
            <a:r>
              <a:rPr lang="fr-FR" dirty="0"/>
              <a:t> directory </a:t>
            </a:r>
            <a:r>
              <a:rPr lang="fr-FR" dirty="0" err="1"/>
              <a:t>name</a:t>
            </a:r>
            <a:r>
              <a:rPr lang="fr-FR" dirty="0"/>
              <a:t>) =&gt; change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as "</a:t>
            </a:r>
            <a:r>
              <a:rPr lang="fr-FR" dirty="0" err="1"/>
              <a:t>demo</a:t>
            </a:r>
            <a:r>
              <a:rPr lang="fr-FR" dirty="0"/>
              <a:t>"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 err="1"/>
              <a:t>instead</a:t>
            </a:r>
            <a:r>
              <a:rPr lang="fr-FR" dirty="0"/>
              <a:t> of "</a:t>
            </a:r>
            <a:r>
              <a:rPr lang="fr-FR" dirty="0" err="1"/>
              <a:t>demo-sessionAuth</a:t>
            </a:r>
            <a:r>
              <a:rPr lang="fr-FR" dirty="0"/>
              <a:t>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062C52-9AC3-5AD5-7733-122393B73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3" y="1289722"/>
            <a:ext cx="9448800" cy="36608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6DE355-DAE3-0D64-14E5-8B5DE705CE34}"/>
              </a:ext>
            </a:extLst>
          </p:cNvPr>
          <p:cNvSpPr/>
          <p:nvPr/>
        </p:nvSpPr>
        <p:spPr>
          <a:xfrm>
            <a:off x="1034144" y="4631512"/>
            <a:ext cx="5323407" cy="3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0923E-01AB-ADF6-E82A-0A24B62A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58" y="6122773"/>
            <a:ext cx="9715806" cy="5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3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8EB1-3CAC-85CB-7944-D95FD4C3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86" y="46412"/>
            <a:ext cx="11708027" cy="1325563"/>
          </a:xfrm>
        </p:spPr>
        <p:txBody>
          <a:bodyPr/>
          <a:lstStyle/>
          <a:p>
            <a:pPr algn="ctr"/>
            <a:r>
              <a:rPr lang="fr-FR" dirty="0"/>
              <a:t>Backend Code for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r>
              <a:rPr lang="fr-FR" dirty="0"/>
              <a:t> + JSESSIONID 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77845-2C0B-7C06-2809-A083795C6B10}"/>
              </a:ext>
            </a:extLst>
          </p:cNvPr>
          <p:cNvSpPr txBox="1"/>
          <p:nvPr/>
        </p:nvSpPr>
        <p:spPr>
          <a:xfrm>
            <a:off x="2017735" y="2828835"/>
            <a:ext cx="8156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???? This </a:t>
            </a:r>
            <a:r>
              <a:rPr lang="fr-FR" sz="2400" dirty="0" err="1"/>
              <a:t>is</a:t>
            </a:r>
            <a:r>
              <a:rPr lang="fr-FR" sz="2400" dirty="0"/>
              <a:t> NOT EVEN in </a:t>
            </a:r>
            <a:r>
              <a:rPr lang="fr-FR" sz="2400" dirty="0" err="1"/>
              <a:t>spring</a:t>
            </a:r>
            <a:r>
              <a:rPr lang="fr-FR" sz="2400" dirty="0"/>
              <a:t> </a:t>
            </a:r>
            <a:r>
              <a:rPr lang="fr-FR" sz="2400" dirty="0" err="1"/>
              <a:t>framework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handled</a:t>
            </a:r>
            <a:r>
              <a:rPr lang="fr-FR" sz="2400" dirty="0"/>
              <a:t> </a:t>
            </a:r>
            <a:r>
              <a:rPr lang="fr-FR" sz="2400" dirty="0" err="1"/>
              <a:t>directly</a:t>
            </a:r>
            <a:r>
              <a:rPr lang="fr-FR" sz="2400" dirty="0"/>
              <a:t> by the "Servlet" engine  (Tomcat / </a:t>
            </a:r>
            <a:r>
              <a:rPr lang="fr-FR" sz="2400" dirty="0" err="1"/>
              <a:t>Jetty</a:t>
            </a:r>
            <a:r>
              <a:rPr lang="fr-FR" sz="2400" dirty="0"/>
              <a:t> / ..)</a:t>
            </a:r>
          </a:p>
        </p:txBody>
      </p:sp>
    </p:spTree>
    <p:extLst>
      <p:ext uri="{BB962C8B-B14F-4D97-AF65-F5344CB8AC3E}">
        <p14:creationId xmlns:p14="http://schemas.microsoft.com/office/powerpoint/2010/main" val="597065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7BAD-890F-77DE-04BA-2BDE1A58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Difficulties</a:t>
            </a:r>
            <a:r>
              <a:rPr lang="fr-FR" dirty="0"/>
              <a:t> for </a:t>
            </a:r>
            <a:r>
              <a:rPr lang="fr-FR" dirty="0" err="1"/>
              <a:t>Load</a:t>
            </a:r>
            <a:r>
              <a:rPr lang="fr-FR" dirty="0"/>
              <a:t>-Balancing on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SErvers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COOKIE "JSESSIONID"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9E19-B43B-547B-6C6B-C3496E7653BE}"/>
              </a:ext>
            </a:extLst>
          </p:cNvPr>
          <p:cNvSpPr txBox="1"/>
          <p:nvPr/>
        </p:nvSpPr>
        <p:spPr>
          <a:xfrm>
            <a:off x="1427206" y="2168610"/>
            <a:ext cx="92004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 "Http Session" mode </a:t>
            </a:r>
            <a:r>
              <a:rPr lang="fr-FR" sz="2000" dirty="0" err="1"/>
              <a:t>with</a:t>
            </a:r>
            <a:r>
              <a:rPr lang="fr-FR" sz="2000" dirty="0"/>
              <a:t> Cookie JSESSIONID 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deprecated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It </a:t>
            </a:r>
            <a:r>
              <a:rPr lang="fr-FR" sz="2000" dirty="0" err="1"/>
              <a:t>existed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long time </a:t>
            </a:r>
            <a:r>
              <a:rPr lang="fr-FR" sz="2000" dirty="0" err="1"/>
              <a:t>ago</a:t>
            </a:r>
            <a:r>
              <a:rPr lang="fr-FR" sz="2000" dirty="0"/>
              <a:t>, </a:t>
            </a:r>
            <a:r>
              <a:rPr lang="fr-FR" sz="2000" dirty="0" err="1"/>
              <a:t>directly</a:t>
            </a:r>
            <a:r>
              <a:rPr lang="fr-FR" sz="2000" dirty="0"/>
              <a:t> in Tomcat, and in servlet </a:t>
            </a:r>
            <a:r>
              <a:rPr lang="fr-FR" sz="2000" dirty="0" err="1"/>
              <a:t>spec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It </a:t>
            </a:r>
            <a:r>
              <a:rPr lang="fr-FR" sz="2000" dirty="0" err="1"/>
              <a:t>is</a:t>
            </a:r>
            <a:r>
              <a:rPr lang="fr-FR" sz="2000" dirty="0"/>
              <a:t> NOT </a:t>
            </a:r>
            <a:r>
              <a:rPr lang="fr-FR" sz="2000" dirty="0" err="1"/>
              <a:t>very</a:t>
            </a:r>
            <a:r>
              <a:rPr lang="fr-FR" sz="2000" dirty="0"/>
              <a:t> efficient, and impose </a:t>
            </a:r>
            <a:r>
              <a:rPr lang="fr-FR" sz="2000" dirty="0" err="1"/>
              <a:t>constraints</a:t>
            </a:r>
            <a:r>
              <a:rPr lang="fr-FR" sz="2000" dirty="0"/>
              <a:t> on the </a:t>
            </a:r>
            <a:r>
              <a:rPr lang="fr-FR" sz="2000" dirty="0" err="1"/>
              <a:t>way</a:t>
            </a:r>
            <a:r>
              <a:rPr lang="fr-FR" sz="2000" dirty="0"/>
              <a:t> the servers </a:t>
            </a:r>
            <a:r>
              <a:rPr lang="fr-FR" sz="2000" dirty="0" err="1"/>
              <a:t>save</a:t>
            </a:r>
            <a:r>
              <a:rPr lang="fr-FR" sz="2000" dirty="0"/>
              <a:t> JSESSIONID</a:t>
            </a:r>
          </a:p>
          <a:p>
            <a:endParaRPr lang="fr-FR" sz="2000" dirty="0"/>
          </a:p>
          <a:p>
            <a:r>
              <a:rPr lang="fr-FR" sz="2000" dirty="0"/>
              <a:t>If </a:t>
            </a:r>
            <a:r>
              <a:rPr lang="fr-FR" sz="2000" dirty="0" err="1"/>
              <a:t>you</a:t>
            </a:r>
            <a:r>
              <a:rPr lang="fr-FR" sz="2000" dirty="0"/>
              <a:t> have </a:t>
            </a:r>
            <a:r>
              <a:rPr lang="fr-FR" sz="2000" dirty="0" err="1"/>
              <a:t>only</a:t>
            </a:r>
            <a:r>
              <a:rPr lang="fr-FR" sz="2000" dirty="0"/>
              <a:t> 1 server =&gt; OK, fine  (JSESSIONID can </a:t>
            </a:r>
            <a:r>
              <a:rPr lang="fr-FR" sz="2000" dirty="0" err="1"/>
              <a:t>be</a:t>
            </a:r>
            <a:r>
              <a:rPr lang="fr-FR" sz="2000" dirty="0"/>
              <a:t> in-memory)</a:t>
            </a:r>
          </a:p>
          <a:p>
            <a:r>
              <a:rPr lang="fr-FR" sz="2000" dirty="0"/>
              <a:t>But if </a:t>
            </a:r>
            <a:r>
              <a:rPr lang="fr-FR" sz="2000" dirty="0" err="1"/>
              <a:t>you</a:t>
            </a:r>
            <a:r>
              <a:rPr lang="fr-FR" sz="2000" dirty="0"/>
              <a:t> have a </a:t>
            </a:r>
            <a:r>
              <a:rPr lang="fr-FR" sz="2000" dirty="0" err="1"/>
              <a:t>load</a:t>
            </a:r>
            <a:r>
              <a:rPr lang="fr-FR" sz="2000" dirty="0"/>
              <a:t>-balancer and </a:t>
            </a:r>
            <a:r>
              <a:rPr lang="fr-FR" sz="2000" dirty="0" err="1"/>
              <a:t>many</a:t>
            </a:r>
            <a:r>
              <a:rPr lang="fr-FR" sz="2000" dirty="0"/>
              <a:t> servers =&gt; how to </a:t>
            </a:r>
            <a:r>
              <a:rPr lang="fr-FR" sz="2000" dirty="0" err="1"/>
              <a:t>share</a:t>
            </a:r>
            <a:r>
              <a:rPr lang="fr-FR" sz="2000" dirty="0"/>
              <a:t> ?...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95640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2301-165E-FB92-BE26-66D5DD94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Angular</a:t>
            </a:r>
            <a:r>
              <a:rPr lang="fr-FR" dirty="0"/>
              <a:t> Code for </a:t>
            </a:r>
            <a:r>
              <a:rPr lang="fr-FR" dirty="0" err="1"/>
              <a:t>low-level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Http POST /api/</a:t>
            </a:r>
            <a:r>
              <a:rPr lang="fr-FR" dirty="0" err="1"/>
              <a:t>authenticate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BC39C-428A-4B93-186A-DF699896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38" y="1814448"/>
            <a:ext cx="9685859" cy="44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2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F243-6501-FFD8-2CEC-70F0E425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NO Need of Custom "</a:t>
            </a:r>
            <a:r>
              <a:rPr lang="fr-FR" dirty="0" err="1"/>
              <a:t>HttpInterceptor</a:t>
            </a:r>
            <a:r>
              <a:rPr lang="fr-FR" dirty="0"/>
              <a:t>"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transmitting</a:t>
            </a:r>
            <a:r>
              <a:rPr lang="fr-FR" dirty="0"/>
              <a:t> the Cookie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C82A2-B3B8-BECB-10B0-650C01F5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749014"/>
            <a:ext cx="5677392" cy="47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06FE-026E-5703-8323-C028D3FE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HttpInterceptors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JWT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791FE-6C10-AFCC-CB36-455AB74D5B2E}"/>
              </a:ext>
            </a:extLst>
          </p:cNvPr>
          <p:cNvSpPr txBox="1"/>
          <p:nvPr/>
        </p:nvSpPr>
        <p:spPr>
          <a:xfrm>
            <a:off x="6573794" y="1699963"/>
            <a:ext cx="290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Http Session</a:t>
            </a:r>
            <a:r>
              <a:rPr lang="fr-FR" sz="2400" dirty="0"/>
              <a:t>"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92248-945C-B920-138E-2C09C543BAA3}"/>
              </a:ext>
            </a:extLst>
          </p:cNvPr>
          <p:cNvSpPr txBox="1"/>
          <p:nvPr/>
        </p:nvSpPr>
        <p:spPr>
          <a:xfrm>
            <a:off x="3213229" y="16999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708AB85-20AD-90E7-8003-623B5A380695}"/>
              </a:ext>
            </a:extLst>
          </p:cNvPr>
          <p:cNvSpPr/>
          <p:nvPr/>
        </p:nvSpPr>
        <p:spPr>
          <a:xfrm>
            <a:off x="5447270" y="1766613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FDA0B-E91F-3340-23D1-408418563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72" y="2996514"/>
            <a:ext cx="4066812" cy="339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49036-44EC-F82D-EE2F-026D37731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118" r="39452"/>
          <a:stretch/>
        </p:blipFill>
        <p:spPr>
          <a:xfrm>
            <a:off x="1227567" y="2306828"/>
            <a:ext cx="3829479" cy="4220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6FE866-72AD-C165-C74D-1327C467DD7C}"/>
              </a:ext>
            </a:extLst>
          </p:cNvPr>
          <p:cNvSpPr/>
          <p:nvPr/>
        </p:nvSpPr>
        <p:spPr>
          <a:xfrm>
            <a:off x="1816444" y="2625811"/>
            <a:ext cx="2316891" cy="951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404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51A6-7344-FCE0-333B-86E4CF16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Authorisations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FD09A-2C8D-49FA-6AAA-1C2780528340}"/>
              </a:ext>
            </a:extLst>
          </p:cNvPr>
          <p:cNvSpPr txBox="1"/>
          <p:nvPr/>
        </p:nvSpPr>
        <p:spPr>
          <a:xfrm>
            <a:off x="3317790" y="2767280"/>
            <a:ext cx="65464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For </a:t>
            </a:r>
            <a:r>
              <a:rPr lang="fr-FR" sz="2000" dirty="0" err="1"/>
              <a:t>Authorization</a:t>
            </a:r>
            <a:r>
              <a:rPr lang="fr-FR" sz="2000" dirty="0"/>
              <a:t>  (ROLE_*)</a:t>
            </a:r>
          </a:p>
          <a:p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NO </a:t>
            </a:r>
            <a:r>
              <a:rPr lang="fr-FR" sz="2000" dirty="0" err="1"/>
              <a:t>difference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dirty="0" err="1"/>
              <a:t>others</a:t>
            </a:r>
            <a:r>
              <a:rPr lang="fr-FR" sz="2000" dirty="0"/>
              <a:t> mode  JWT or OAuth2.</a:t>
            </a:r>
          </a:p>
          <a:p>
            <a:endParaRPr lang="fr-FR" sz="2000" dirty="0"/>
          </a:p>
          <a:p>
            <a:r>
              <a:rPr lang="fr-FR" sz="2000" dirty="0" err="1"/>
              <a:t>Please</a:t>
            </a:r>
            <a:r>
              <a:rPr lang="fr-FR" sz="2000" dirty="0"/>
              <a:t>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previous</a:t>
            </a:r>
            <a:r>
              <a:rPr lang="fr-FR" sz="2000" dirty="0"/>
              <a:t> </a:t>
            </a:r>
            <a:r>
              <a:rPr lang="fr-FR" sz="2000" dirty="0" err="1"/>
              <a:t>detailed</a:t>
            </a:r>
            <a:r>
              <a:rPr lang="fr-FR" sz="2000" dirty="0"/>
              <a:t> document on JWT</a:t>
            </a:r>
          </a:p>
        </p:txBody>
      </p:sp>
    </p:spTree>
    <p:extLst>
      <p:ext uri="{BB962C8B-B14F-4D97-AF65-F5344CB8AC3E}">
        <p14:creationId xmlns:p14="http://schemas.microsoft.com/office/powerpoint/2010/main" val="3279968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12F0-A8F1-30B8-4B53-71CBE501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41000-7C55-AF53-7207-36B986E83B0A}"/>
              </a:ext>
            </a:extLst>
          </p:cNvPr>
          <p:cNvSpPr txBox="1"/>
          <p:nvPr/>
        </p:nvSpPr>
        <p:spPr>
          <a:xfrm>
            <a:off x="2601097" y="2316892"/>
            <a:ext cx="810997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Previous</a:t>
            </a:r>
            <a:r>
              <a:rPr lang="fr-FR" sz="2400" dirty="0"/>
              <a:t> document</a:t>
            </a:r>
          </a:p>
          <a:p>
            <a:r>
              <a:rPr lang="fr-FR" sz="2400" dirty="0"/>
              <a:t>1/3 :   </a:t>
            </a:r>
            <a:r>
              <a:rPr lang="fr-FR" sz="2400" dirty="0" err="1"/>
              <a:t>Debugging</a:t>
            </a:r>
            <a:r>
              <a:rPr lang="fr-FR" sz="2400" dirty="0"/>
              <a:t> "JWT" </a:t>
            </a:r>
            <a:r>
              <a:rPr lang="fr-FR" sz="2400" dirty="0" err="1"/>
              <a:t>security</a:t>
            </a:r>
            <a:r>
              <a:rPr lang="fr-FR" sz="2400" dirty="0"/>
              <a:t> mode</a:t>
            </a:r>
          </a:p>
          <a:p>
            <a:endParaRPr lang="fr-FR" sz="2400" dirty="0"/>
          </a:p>
          <a:p>
            <a:r>
              <a:rPr lang="fr-FR" sz="2400" dirty="0"/>
              <a:t>This document</a:t>
            </a:r>
          </a:p>
          <a:p>
            <a:r>
              <a:rPr lang="fr-FR" sz="2400" dirty="0"/>
              <a:t>[2/3]:  </a:t>
            </a:r>
            <a:r>
              <a:rPr lang="fr-FR" sz="2400" dirty="0" err="1"/>
              <a:t>Debugging</a:t>
            </a:r>
            <a:r>
              <a:rPr lang="fr-FR" sz="2400" dirty="0"/>
              <a:t> </a:t>
            </a:r>
            <a:r>
              <a:rPr lang="fr-FR" sz="2400" dirty="0" err="1"/>
              <a:t>old</a:t>
            </a:r>
            <a:r>
              <a:rPr lang="fr-FR" sz="2400" dirty="0"/>
              <a:t>-style COOKIE "</a:t>
            </a:r>
            <a:r>
              <a:rPr lang="fr-FR" sz="2400" dirty="0" err="1"/>
              <a:t>jsessionId</a:t>
            </a:r>
            <a:r>
              <a:rPr lang="fr-FR" sz="2400" dirty="0"/>
              <a:t>" </a:t>
            </a:r>
            <a:r>
              <a:rPr lang="fr-FR" sz="2400" dirty="0" err="1"/>
              <a:t>security</a:t>
            </a:r>
            <a:r>
              <a:rPr lang="fr-FR" sz="2400" dirty="0"/>
              <a:t> mode</a:t>
            </a:r>
          </a:p>
          <a:p>
            <a:endParaRPr lang="fr-FR" sz="2400" b="1" dirty="0"/>
          </a:p>
          <a:p>
            <a:r>
              <a:rPr lang="fr-FR" sz="2400" b="1" dirty="0"/>
              <a:t>Next document:</a:t>
            </a:r>
          </a:p>
          <a:p>
            <a:r>
              <a:rPr lang="fr-FR" sz="2400" b="1" dirty="0"/>
              <a:t>[3/3]  </a:t>
            </a:r>
            <a:r>
              <a:rPr lang="fr-FR" sz="2400" b="1" dirty="0" err="1"/>
              <a:t>Debugging</a:t>
            </a:r>
            <a:r>
              <a:rPr lang="fr-FR" sz="2400" b="1" dirty="0"/>
              <a:t> the  OAuth2  </a:t>
            </a:r>
            <a:r>
              <a:rPr lang="fr-FR" sz="2400" b="1" dirty="0" err="1"/>
              <a:t>security</a:t>
            </a:r>
            <a:r>
              <a:rPr lang="fr-FR" sz="2400" b="1" dirty="0"/>
              <a:t> mode</a:t>
            </a:r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93835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9C83-696F-E173-2595-59EB09F6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A90-EF60-2BDB-45C0-94B2D9E6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7342"/>
            <a:ext cx="10515600" cy="871150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93F88-09B1-313B-E8B8-3036966D6CAD}"/>
              </a:ext>
            </a:extLst>
          </p:cNvPr>
          <p:cNvSpPr txBox="1"/>
          <p:nvPr/>
        </p:nvSpPr>
        <p:spPr>
          <a:xfrm>
            <a:off x="4232190" y="4448432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82720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8" y="0"/>
            <a:ext cx="11516498" cy="2384854"/>
          </a:xfrm>
        </p:spPr>
        <p:txBody>
          <a:bodyPr/>
          <a:lstStyle/>
          <a:p>
            <a:pPr algn="ctr"/>
            <a:r>
              <a:rPr lang="fr-FR" dirty="0"/>
              <a:t>on question "</a:t>
            </a:r>
            <a:r>
              <a:rPr lang="fr-FR" dirty="0" err="1"/>
              <a:t>Which</a:t>
            </a:r>
            <a:r>
              <a:rPr lang="fr-FR" dirty="0"/>
              <a:t> type of </a:t>
            </a:r>
            <a:r>
              <a:rPr lang="fr-FR" dirty="0" err="1"/>
              <a:t>authentication</a:t>
            </a:r>
            <a:r>
              <a:rPr lang="fr-FR" dirty="0"/>
              <a:t>.. ?"</a:t>
            </a:r>
            <a:br>
              <a:rPr lang="fr-FR" dirty="0"/>
            </a:br>
            <a:r>
              <a:rPr lang="fr-FR" dirty="0"/>
              <a:t>change </a:t>
            </a:r>
            <a:r>
              <a:rPr lang="fr-FR" dirty="0" err="1"/>
              <a:t>from</a:t>
            </a:r>
            <a:r>
              <a:rPr lang="fr-FR" dirty="0"/>
              <a:t> default </a:t>
            </a:r>
            <a:r>
              <a:rPr lang="fr-FR" dirty="0" err="1"/>
              <a:t>choice</a:t>
            </a:r>
            <a:r>
              <a:rPr lang="fr-FR" dirty="0"/>
              <a:t> #1</a:t>
            </a:r>
            <a:br>
              <a:rPr lang="fr-FR" dirty="0"/>
            </a:br>
            <a:r>
              <a:rPr lang="fr-FR" dirty="0"/>
              <a:t> to </a:t>
            </a:r>
            <a:r>
              <a:rPr lang="fr-FR" dirty="0" err="1"/>
              <a:t>choice</a:t>
            </a:r>
            <a:r>
              <a:rPr lang="fr-FR" dirty="0"/>
              <a:t> #3: HTTP Session </a:t>
            </a:r>
            <a:r>
              <a:rPr lang="fr-FR" dirty="0" err="1"/>
              <a:t>Authentication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DB588-4DE8-7995-E961-247B02D7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1599"/>
            <a:ext cx="11191103" cy="18138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689BBF-38FF-C934-BCE7-A26FB2548951}"/>
              </a:ext>
            </a:extLst>
          </p:cNvPr>
          <p:cNvSpPr/>
          <p:nvPr/>
        </p:nvSpPr>
        <p:spPr>
          <a:xfrm>
            <a:off x="772593" y="4596714"/>
            <a:ext cx="7111018" cy="25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5C834E-2B4E-2C0D-E4B0-DE129E23A1E2}"/>
              </a:ext>
            </a:extLst>
          </p:cNvPr>
          <p:cNvSpPr/>
          <p:nvPr/>
        </p:nvSpPr>
        <p:spPr>
          <a:xfrm>
            <a:off x="772593" y="4042368"/>
            <a:ext cx="5323407" cy="25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03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9EAE-0112-94DB-673B-F7EB4956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3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... </a:t>
            </a:r>
            <a:r>
              <a:rPr lang="fr-FR" dirty="0" err="1"/>
              <a:t>Wait</a:t>
            </a:r>
            <a:r>
              <a:rPr lang="fr-FR" dirty="0"/>
              <a:t> few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A6FA-8C83-4DF1-69D3-652852D0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80" y="1690688"/>
            <a:ext cx="10733700" cy="43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7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B335-7A1F-52BA-8BA0-B5A5F32A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51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Comparing</a:t>
            </a:r>
            <a:r>
              <a:rPr lang="fr-FR" dirty="0"/>
              <a:t> (</a:t>
            </a:r>
            <a:r>
              <a:rPr lang="fr-FR" dirty="0" err="1"/>
              <a:t>WinMerge</a:t>
            </a:r>
            <a:r>
              <a:rPr lang="fr-FR" dirty="0"/>
              <a:t>) </a:t>
            </a:r>
            <a:r>
              <a:rPr lang="fr-FR" dirty="0" err="1"/>
              <a:t>Generated</a:t>
            </a:r>
            <a:r>
              <a:rPr lang="fr-FR" dirty="0"/>
              <a:t> Apps</a:t>
            </a:r>
            <a:br>
              <a:rPr lang="fr-FR" dirty="0"/>
            </a:br>
            <a:r>
              <a:rPr lang="fr-FR" dirty="0"/>
              <a:t> JWT &lt;-&gt; HTTP Session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CAFAD-8AFB-0972-0F29-D4705894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5" y="1388788"/>
            <a:ext cx="8892336" cy="546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9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D808-CFD6-952C-DC94-97C76B1F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7650"/>
          </a:xfrm>
        </p:spPr>
        <p:txBody>
          <a:bodyPr/>
          <a:lstStyle/>
          <a:p>
            <a:pPr algn="ctr"/>
            <a:r>
              <a:rPr lang="fr-FR" dirty="0" err="1"/>
              <a:t>Differences</a:t>
            </a:r>
            <a:r>
              <a:rPr lang="fr-FR" dirty="0"/>
              <a:t>  JWT &lt;-&gt; HTTP Session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42A1BA-CC96-F224-9ACD-B36A4A01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40" y="753851"/>
            <a:ext cx="9266723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8B76-88F5-8AF1-D1BB-408F2BF9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67095"/>
          </a:xfrm>
        </p:spPr>
        <p:txBody>
          <a:bodyPr/>
          <a:lstStyle/>
          <a:p>
            <a:pPr algn="ctr"/>
            <a:r>
              <a:rPr lang="fr-FR" dirty="0"/>
              <a:t>Files </a:t>
            </a:r>
            <a:r>
              <a:rPr lang="fr-FR" dirty="0" err="1"/>
              <a:t>Only</a:t>
            </a:r>
            <a:r>
              <a:rPr lang="fr-FR" dirty="0"/>
              <a:t> in "JWT"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BD753-B58F-0891-C93E-B65226F9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00" y="1284421"/>
            <a:ext cx="9552498" cy="50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919</Words>
  <Application>Microsoft Office PowerPoint</Application>
  <PresentationFormat>Widescreen</PresentationFormat>
  <Paragraphs>125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Angular WebApp Security with Cookie SessionId</vt:lpstr>
      <vt:lpstr>Comparison Only with the JWT Mode</vt:lpstr>
      <vt:lpstr>Step 1: re-generate ANOTHER Jhipster project with same name</vt:lpstr>
      <vt:lpstr>jhipster</vt:lpstr>
      <vt:lpstr>on question "Which type of authentication.. ?" change from default choice #1  to choice #3: HTTP Session Authentication</vt:lpstr>
      <vt:lpstr>... Wait few minutes</vt:lpstr>
      <vt:lpstr>Comparing (WinMerge) Generated Apps  JWT &lt;-&gt; HTTP Session</vt:lpstr>
      <vt:lpstr>Differences  JWT &lt;-&gt; HTTP Session</vt:lpstr>
      <vt:lpstr>Files Only in "JWT" mode</vt:lpstr>
      <vt:lpstr>Files Only in "Http Session" Mode</vt:lpstr>
      <vt:lpstr>Different Files  (maybe not for auth mode)</vt:lpstr>
      <vt:lpstr>Launching Backend:  mvn -Pdev spring-boot:run</vt:lpstr>
      <vt:lpstr>Launching Frontend: npm run start   (= ng serve)</vt:lpstr>
      <vt:lpstr>Home page - not logged-in </vt:lpstr>
      <vt:lpstr>Click sign-in  =&gt; /login  page</vt:lpstr>
      <vt:lpstr>Home Page after logged-in</vt:lpstr>
      <vt:lpstr>Different Menu for Account Sub Menu Item "Sessions"</vt:lpstr>
      <vt:lpstr>Sessions View for Current User</vt:lpstr>
      <vt:lpstr>Debuging Security from "Http" viewpoint</vt:lpstr>
      <vt:lpstr>Chrome Dev Tools &gt; Network</vt:lpstr>
      <vt:lpstr>Sign Out =&gt; 2 Http calls  (was 0 for JWT mode)</vt:lpstr>
      <vt:lpstr>2 Http Requests "/api/logout",   then refresh "/api/account"</vt:lpstr>
      <vt:lpstr>Http POST /api/logout</vt:lpstr>
      <vt:lpstr>Http POST /api/logout =&gt; response Headers : 2 x Set-Cookie: ...  to cleanup</vt:lpstr>
      <vt:lpstr>Sign-in =&gt; 3 Http Requests</vt:lpstr>
      <vt:lpstr>Request [1/3]: Http GET /api/account no auth Header =&gt; 401 Unauthorized</vt:lpstr>
      <vt:lpstr>Request [1/3]  http GET /api/account</vt:lpstr>
      <vt:lpstr>Request [2/3]: Http POST /api/authenticate content-Type: x-www-form-urlencoded</vt:lpstr>
      <vt:lpstr>Request [2/3] Payload : username &amp; password </vt:lpstr>
      <vt:lpstr>Request [2/3] different (but equivalent)  to JWT Mode</vt:lpstr>
      <vt:lpstr>Request [2/3] Response Body : EMPTY !</vt:lpstr>
      <vt:lpstr>Request [2/3] : Response Header  Set-Cookie: "JSESSIONID=xxxx"</vt:lpstr>
      <vt:lpstr>Request [2/3] Difference  with JWT Mode</vt:lpstr>
      <vt:lpstr>Request [3/3]: Http GET /api/account =&gt; status code: 200 OK</vt:lpstr>
      <vt:lpstr>Difference between Failing Request [1/3] and Success Request [3/3] (Authenticated)</vt:lpstr>
      <vt:lpstr>Difference Authentication with JWT Mode</vt:lpstr>
      <vt:lpstr>Request [3/3]: /api/account Response Body: Detailed Information on Account</vt:lpstr>
      <vt:lpstr>NO Difference for Authorization with JWT Mode</vt:lpstr>
      <vt:lpstr>Backend Code for Http POST /api/authenticate ... framework code, rely on spring UserDetailService</vt:lpstr>
      <vt:lpstr>Backend Code for Filter Request Authentication + JSESSIONID ...</vt:lpstr>
      <vt:lpstr>Difficulties for Load-Balancing on Many SErvers with COOKIE "JSESSIONID"</vt:lpstr>
      <vt:lpstr>Angular Code for low-level  Http POST /api/authenticate</vt:lpstr>
      <vt:lpstr>NO Need of Custom "HttpInterceptor"  for transmitting the Cookie !</vt:lpstr>
      <vt:lpstr>Difference HttpInterceptors with JWT</vt:lpstr>
      <vt:lpstr>Authorisations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Engineering Jhipster SpringBoot Security</dc:title>
  <dc:creator>arnaud.nauwynck@gmail.com</dc:creator>
  <cp:lastModifiedBy>NAUWYNCK Arnaud</cp:lastModifiedBy>
  <cp:revision>34</cp:revision>
  <dcterms:created xsi:type="dcterms:W3CDTF">2022-05-19T11:53:27Z</dcterms:created>
  <dcterms:modified xsi:type="dcterms:W3CDTF">2024-11-20T23:07:05Z</dcterms:modified>
</cp:coreProperties>
</file>